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3" r:id="rId4"/>
    <p:sldId id="262" r:id="rId5"/>
    <p:sldId id="259" r:id="rId6"/>
    <p:sldId id="260" r:id="rId7"/>
    <p:sldId id="261" r:id="rId8"/>
    <p:sldId id="263" r:id="rId9"/>
    <p:sldId id="268" r:id="rId10"/>
    <p:sldId id="265" r:id="rId11"/>
    <p:sldId id="264" r:id="rId12"/>
    <p:sldId id="266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F8AADB19-00BD-4FF5-85D1-EBC6B28D6BB1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49CCD0D3-9247-47AB-85A7-99DA89F1E9A1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EE12A02B-8090-40D0-AAC5-99D7C0E9E406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AF88BDC9-ABEB-491F-A211-5597A028B6FF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33AFD-C0C4-4121-9C6C-35AFC9264AD7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4663-BB4D-4866-A182-6B2B91A166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A7312-6CB3-4806-AD43-1EABD480D7D1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D13A-A87E-4EE9-A214-E7A1BBAF2A2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84687-7100-45E8-986C-C666701132D4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95B9-D17D-4C08-949A-31448A09DF5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A6AA-9579-4239-8CBB-AC3AA31FA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FF87C-5284-43C5-9465-BB0B9922F7DC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69829-2871-4C7C-BBC0-4D3B605C0BB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035C5-B454-4419-B059-250ADC0571D2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A6D5-1AE4-4718-8A10-0A7B0AD2DA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C1790-0D2F-48ED-8C03-BC3843E55185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C1E0-4B85-497B-9693-80A62E0FEC5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D04C5-4E6F-4EB2-A882-2337B6FCFB1A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D15A-0D67-4F2D-B1A8-89C92B06F81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36932-F64D-4E4F-891A-6390F216563E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E6DC8-4DEF-4CE6-8662-4335A8071C9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4984F-E3ED-4295-9721-DACE1683DDA6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8720-326B-45ED-8CAE-807DCB3F4B9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BD31-D13D-4B44-8AD3-C6BB61BC4C9F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77E48-D045-4D8E-9221-039718493CF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562E9-2007-424D-8A86-44EC1651CE4B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B090-6A97-4BDA-960A-476CCFB118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947B406F-4BD4-4FAA-8EFE-7B62E8333D02}" type="datetime1">
              <a:rPr lang="en-AU"/>
              <a:pPr/>
              <a:t>27/06/2012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33AB9DE6-9E7A-4484-A976-967F9DDADF29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marukomu\Conferences\SEAMEO2012\FUNGoogleMap.mo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itas21.com/RelatedFile/Download/279" TargetMode="External"/><Relationship Id="rId2" Type="http://schemas.openxmlformats.org/officeDocument/2006/relationships/hyperlink" Target="http://www.topuniversities.com/university-rankings/asian-university-rankings/201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ukomu@fun.ac.jp" TargetMode="External"/><Relationship Id="rId2" Type="http://schemas.openxmlformats.org/officeDocument/2006/relationships/hyperlink" Target="mailto:ianf@fun.ac.j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17241" y="1156997"/>
            <a:ext cx="8140959" cy="2443454"/>
          </a:xfrm>
        </p:spPr>
        <p:txBody>
          <a:bodyPr/>
          <a:lstStyle/>
          <a:p>
            <a:pPr eaLnBrk="1" hangingPunct="1"/>
            <a:r>
              <a:rPr lang="en-AU" smtClean="0"/>
              <a:t>Xây dựng tương lai:  </a:t>
            </a:r>
            <a:br>
              <a:rPr lang="en-AU" smtClean="0"/>
            </a:br>
            <a:r>
              <a:rPr lang="en-AU" smtClean="0"/>
              <a:t>Phát triển giáo dục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2900"/>
            <a:ext cx="6400800" cy="1157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AU" dirty="0" smtClean="0">
                <a:ea typeface="+mn-ea"/>
                <a:cs typeface="+mn-cs"/>
              </a:rPr>
              <a:t>Malcolm H. </a:t>
            </a:r>
            <a:r>
              <a:rPr lang="en-AU" smtClean="0">
                <a:ea typeface="+mn-ea"/>
                <a:cs typeface="+mn-cs"/>
              </a:rPr>
              <a:t>Field và </a:t>
            </a:r>
            <a:r>
              <a:rPr lang="en-AU" dirty="0" smtClean="0">
                <a:ea typeface="+mn-ea"/>
                <a:cs typeface="+mn-cs"/>
              </a:rPr>
              <a:t>Ian H. Frank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798320" y="2072640"/>
            <a:ext cx="4932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>
                <a:solidFill>
                  <a:srgbClr val="92D050"/>
                </a:solidFill>
              </a:rPr>
              <a:t>Map place marker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FUNGoogleMap.mov" descr="/Users/marukomu/Conferences/SEAMEO2012/FUNGoogleMap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9763" y="0"/>
            <a:ext cx="7916862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pic>
        <p:nvPicPr>
          <p:cNvPr id="3" name="Picture 2" descr="Screen Shot 2012-06-18 at 9.24.33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260350"/>
            <a:ext cx="6251575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2-06-18 at 9.20.33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28332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2-06-18 at 9.17.14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5900"/>
            <a:ext cx="91440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2-06-18 at 9.17.34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0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pic>
        <p:nvPicPr>
          <p:cNvPr id="27651" name="Picture 2" descr="Screen Shot 2012-06-11 at 5.51.0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0"/>
            <a:ext cx="87804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0000CC"/>
                </a:solidFill>
                <a:latin typeface="Myriad Web" pitchFamily="34" charset="0"/>
              </a:rPr>
              <a:t>CML là các liên kết</a:t>
            </a:r>
          </a:p>
        </p:txBody>
      </p:sp>
      <p:grpSp>
        <p:nvGrpSpPr>
          <p:cNvPr id="2" name="Group 7"/>
          <p:cNvGrpSpPr>
            <a:grpSpLocks noGrp="1" noChangeAspect="1"/>
          </p:cNvGrpSpPr>
          <p:nvPr>
            <p:ph type="dgm" idx="1"/>
          </p:nvPr>
        </p:nvGrpSpPr>
        <p:grpSpPr bwMode="auto">
          <a:xfrm>
            <a:off x="649288" y="1628775"/>
            <a:ext cx="7523162" cy="5040313"/>
            <a:chOff x="412" y="909"/>
            <a:chExt cx="4860" cy="3175"/>
          </a:xfrm>
        </p:grpSpPr>
        <p:sp>
          <p:nvSpPr>
            <p:cNvPr id="28692" name="AutoShape 6"/>
            <p:cNvSpPr>
              <a:spLocks noChangeAspect="1" noChangeArrowheads="1" noTextEdit="1"/>
            </p:cNvSpPr>
            <p:nvPr/>
          </p:nvSpPr>
          <p:spPr bwMode="auto">
            <a:xfrm>
              <a:off x="736" y="909"/>
              <a:ext cx="4536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_s3080"/>
            <p:cNvSpPr>
              <a:spLocks noChangeArrowheads="1" noTextEdit="1"/>
            </p:cNvSpPr>
            <p:nvPr/>
          </p:nvSpPr>
          <p:spPr bwMode="auto">
            <a:xfrm>
              <a:off x="2476" y="1569"/>
              <a:ext cx="1054" cy="105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94" name="_s3081"/>
            <p:cNvSpPr>
              <a:spLocks noChangeArrowheads="1"/>
            </p:cNvSpPr>
            <p:nvPr/>
          </p:nvSpPr>
          <p:spPr bwMode="auto">
            <a:xfrm>
              <a:off x="2476" y="1200"/>
              <a:ext cx="10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solidFill>
                    <a:schemeClr val="accent2"/>
                  </a:solidFill>
                  <a:latin typeface="Calibri" pitchFamily="-1" charset="0"/>
                </a:rPr>
                <a:t>Complex Science</a:t>
              </a:r>
            </a:p>
          </p:txBody>
        </p:sp>
        <p:sp>
          <p:nvSpPr>
            <p:cNvPr id="28695" name="_s3082"/>
            <p:cNvSpPr>
              <a:spLocks noChangeArrowheads="1" noTextEdit="1"/>
            </p:cNvSpPr>
            <p:nvPr/>
          </p:nvSpPr>
          <p:spPr bwMode="auto">
            <a:xfrm>
              <a:off x="2877" y="1970"/>
              <a:ext cx="1054" cy="1055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96" name="_s3083"/>
            <p:cNvSpPr>
              <a:spLocks noChangeArrowheads="1"/>
            </p:cNvSpPr>
            <p:nvPr/>
          </p:nvSpPr>
          <p:spPr bwMode="auto">
            <a:xfrm>
              <a:off x="4037" y="2366"/>
              <a:ext cx="10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solidFill>
                    <a:schemeClr val="hlink"/>
                  </a:solidFill>
                  <a:latin typeface="Calibri" pitchFamily="-1" charset="0"/>
                </a:rPr>
                <a:t>Media Architecture/Design</a:t>
              </a:r>
            </a:p>
          </p:txBody>
        </p:sp>
        <p:sp>
          <p:nvSpPr>
            <p:cNvPr id="28697" name="_s3084"/>
            <p:cNvSpPr>
              <a:spLocks noChangeArrowheads="1" noTextEdit="1"/>
            </p:cNvSpPr>
            <p:nvPr/>
          </p:nvSpPr>
          <p:spPr bwMode="auto">
            <a:xfrm>
              <a:off x="2476" y="2371"/>
              <a:ext cx="1054" cy="105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98" name="_s3085"/>
            <p:cNvSpPr>
              <a:spLocks noChangeArrowheads="1"/>
            </p:cNvSpPr>
            <p:nvPr/>
          </p:nvSpPr>
          <p:spPr bwMode="auto">
            <a:xfrm>
              <a:off x="2476" y="3531"/>
              <a:ext cx="10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solidFill>
                    <a:schemeClr val="folHlink"/>
                  </a:solidFill>
                  <a:latin typeface="Calibri" pitchFamily="-1" charset="0"/>
                </a:rPr>
                <a:t>Graduate School</a:t>
              </a:r>
            </a:p>
          </p:txBody>
        </p:sp>
        <p:sp>
          <p:nvSpPr>
            <p:cNvPr id="28699" name="_s3086"/>
            <p:cNvSpPr>
              <a:spLocks noChangeArrowheads="1" noTextEdit="1"/>
            </p:cNvSpPr>
            <p:nvPr/>
          </p:nvSpPr>
          <p:spPr bwMode="auto">
            <a:xfrm>
              <a:off x="2075" y="1970"/>
              <a:ext cx="1054" cy="1055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2" name="_s3087"/>
            <p:cNvSpPr>
              <a:spLocks noChangeArrowheads="1"/>
            </p:cNvSpPr>
            <p:nvPr/>
          </p:nvSpPr>
          <p:spPr bwMode="auto">
            <a:xfrm>
              <a:off x="412" y="2366"/>
              <a:ext cx="155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+mn-ea"/>
                </a:rPr>
                <a:t>Media Architecture/Science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+mn-ea"/>
                </a:rPr>
                <a:t>(AI, robotics, IT networks, etc)</a:t>
              </a:r>
            </a:p>
          </p:txBody>
        </p:sp>
      </p:grp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5992813" y="5307013"/>
            <a:ext cx="167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3089" name="Text Box 17" descr="Shingle"/>
          <p:cNvSpPr txBox="1">
            <a:spLocks noChangeArrowheads="1"/>
          </p:cNvSpPr>
          <p:nvPr/>
        </p:nvSpPr>
        <p:spPr bwMode="auto">
          <a:xfrm>
            <a:off x="4140200" y="3716338"/>
            <a:ext cx="936625" cy="469900"/>
          </a:xfrm>
          <a:prstGeom prst="rect">
            <a:avLst/>
          </a:prstGeom>
          <a:pattFill prst="shingle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solidFill>
                  <a:srgbClr val="0000CC"/>
                </a:solidFill>
                <a:latin typeface="Calibri" pitchFamily="-1" charset="0"/>
              </a:rPr>
              <a:t>CML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4572000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5148263" y="40767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3779838" y="40052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4572000" y="43656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Oval 23" descr="50%"/>
          <p:cNvSpPr>
            <a:spLocks noChangeArrowheads="1"/>
          </p:cNvSpPr>
          <p:nvPr/>
        </p:nvSpPr>
        <p:spPr bwMode="auto">
          <a:xfrm>
            <a:off x="1403350" y="1844675"/>
            <a:ext cx="6335713" cy="4537075"/>
          </a:xfrm>
          <a:prstGeom prst="ellipse">
            <a:avLst/>
          </a:prstGeom>
          <a:pattFill prst="pct50">
            <a:fgClr>
              <a:srgbClr val="C0C0C0">
                <a:alpha val="32941"/>
              </a:srgbClr>
            </a:fgClr>
            <a:bgClr>
              <a:schemeClr val="bg1">
                <a:alpha val="32941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987675" y="1341438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Garamond" pitchFamily="-1" charset="0"/>
              </a:rPr>
              <a:t>Hakodate Future University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 flipV="1">
            <a:off x="1692275" y="2205038"/>
            <a:ext cx="10080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6300788" y="2133600"/>
            <a:ext cx="792162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659563" y="5373688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1619250" y="5229225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7092950" y="18446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mtClean="0">
                <a:latin typeface="Calibri" pitchFamily="-1" charset="0"/>
              </a:rPr>
              <a:t>Quốc tế</a:t>
            </a:r>
            <a:endParaRPr lang="en-US" altLang="ja-JP">
              <a:latin typeface="Calibri" pitchFamily="-1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0" y="17002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mtClean="0">
                <a:latin typeface="Calibri" pitchFamily="-1" charset="0"/>
              </a:rPr>
              <a:t>Nghiên cứu</a:t>
            </a:r>
            <a:endParaRPr lang="en-US" altLang="ja-JP">
              <a:latin typeface="Calibri" pitchFamily="-1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659563" y="5842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mtClean="0">
                <a:latin typeface="Calibri" pitchFamily="-1" charset="0"/>
              </a:rPr>
              <a:t>Nghề nghiệp sinh viên</a:t>
            </a:r>
            <a:endParaRPr lang="en-US" altLang="ja-JP">
              <a:latin typeface="Calibri" pitchFamily="-1" charset="0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79388" y="6092825"/>
            <a:ext cx="2089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mtClean="0">
                <a:latin typeface="Calibri" pitchFamily="-1" charset="0"/>
              </a:rPr>
              <a:t>Các nghiên cứu về sinh viên</a:t>
            </a:r>
            <a:endParaRPr lang="en-US" altLang="ja-JP"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Dgm spid="2" grpId="0"/>
      <p:bldP spid="3089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/>
      <p:bldP spid="3097" grpId="0" animBg="1"/>
      <p:bldP spid="3098" grpId="0" animBg="1"/>
      <p:bldP spid="3099" grpId="0" animBg="1"/>
      <p:bldP spid="3100" grpId="0" animBg="1"/>
      <p:bldP spid="3101" grpId="0"/>
      <p:bldP spid="3102" grpId="0"/>
      <p:bldP spid="3103" grpId="0"/>
      <p:bldP spid="3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Kết quả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902200"/>
          </a:xfrm>
        </p:spPr>
        <p:txBody>
          <a:bodyPr/>
          <a:lstStyle/>
          <a:p>
            <a:pPr eaLnBrk="1" hangingPunct="1"/>
            <a:r>
              <a:rPr lang="en-AU" smtClean="0"/>
              <a:t>Ngân sách khoảng </a:t>
            </a:r>
            <a:r>
              <a:rPr lang="ja-JP" altLang="en-US" smtClean="0"/>
              <a:t>￥</a:t>
            </a:r>
            <a:r>
              <a:rPr lang="en-AU" altLang="ja-JP" smtClean="0"/>
              <a:t>5,000,000 </a:t>
            </a:r>
          </a:p>
          <a:p>
            <a:pPr eaLnBrk="1" hangingPunct="1"/>
            <a:r>
              <a:rPr lang="en-AU" smtClean="0"/>
              <a:t>Tuyển dụng một thư ký bán thời gian cố định và bốn cán bộ giảng dạy toàn thời gian</a:t>
            </a:r>
          </a:p>
          <a:p>
            <a:pPr eaLnBrk="1" hangingPunct="1"/>
            <a:r>
              <a:rPr lang="en-AU" smtClean="0"/>
              <a:t>Cải thiện chuyển giao </a:t>
            </a:r>
          </a:p>
          <a:p>
            <a:pPr eaLnBrk="1" hangingPunct="1"/>
            <a:r>
              <a:rPr lang="en-AU" smtClean="0">
                <a:solidFill>
                  <a:srgbClr val="92D050"/>
                </a:solidFill>
              </a:rPr>
              <a:t>acquired official administrative status </a:t>
            </a:r>
          </a:p>
          <a:p>
            <a:pPr eaLnBrk="1" hangingPunct="1"/>
            <a:r>
              <a:rPr lang="en-AU" smtClean="0">
                <a:solidFill>
                  <a:srgbClr val="92D050"/>
                </a:solidFill>
              </a:rPr>
              <a:t>If the Web 2.0 formula, personalizing and enabling the human element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8850"/>
          </a:xfrm>
        </p:spPr>
        <p:txBody>
          <a:bodyPr/>
          <a:lstStyle/>
          <a:p>
            <a:pPr eaLnBrk="1" hangingPunct="1"/>
            <a:r>
              <a:rPr lang="en-AU" smtClean="0"/>
              <a:t>Các bài học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213360" y="958850"/>
            <a:ext cx="8473440" cy="5487987"/>
          </a:xfrm>
        </p:spPr>
        <p:txBody>
          <a:bodyPr/>
          <a:lstStyle/>
          <a:p>
            <a:pPr eaLnBrk="1" hangingPunct="1"/>
            <a:r>
              <a:rPr lang="en-AU" sz="2800" smtClean="0"/>
              <a:t>Ngữ cảnh là và sẽ luôn là tối quan trọng </a:t>
            </a:r>
          </a:p>
          <a:p>
            <a:pPr eaLnBrk="1" hangingPunct="1"/>
            <a:r>
              <a:rPr lang="en-AU" sz="2800" smtClean="0"/>
              <a:t>Các nhà lãnh đạo cần nhận ra rằng tương lai không trải nhựa trong một mô hình hay một lĩnh vực nào đó</a:t>
            </a:r>
          </a:p>
          <a:p>
            <a:pPr eaLnBrk="1" hangingPunct="1"/>
            <a:r>
              <a:rPr lang="en-AU" sz="2800" smtClean="0"/>
              <a:t>Cơ cấu thể chế thay đổi từ chiều dọc sang chiều ngang  </a:t>
            </a:r>
          </a:p>
          <a:p>
            <a:pPr eaLnBrk="1" hangingPunct="1"/>
            <a:r>
              <a:rPr lang="en-AU" sz="2800" smtClean="0"/>
              <a:t>Tạo điều kiện cho việc đóng góp ý tưởng từ dưới lên </a:t>
            </a:r>
          </a:p>
          <a:p>
            <a:pPr eaLnBrk="1" hangingPunct="1"/>
            <a:r>
              <a:rPr lang="en-AU" sz="2800" smtClean="0"/>
              <a:t>Thách thức các mô hình bảo thủ </a:t>
            </a:r>
          </a:p>
          <a:p>
            <a:pPr eaLnBrk="1" hangingPunct="1"/>
            <a:r>
              <a:rPr lang="en-AU" sz="2800" smtClean="0"/>
              <a:t>Bạn hình dung tương lai như thế nào và bạn sẽ lãnh đạo như thế nào để tương lai đó trở thành hiện thực?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Tài liệu tham khảo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1800" smtClean="0"/>
              <a:t>Field, M.H. (2012). Japan’s Higher Education: Long-Ending or New Beginnings?, In R.V. Nata (Ed). </a:t>
            </a:r>
            <a:r>
              <a:rPr lang="en-AU" sz="1800" i="1" smtClean="0"/>
              <a:t>Progress in Education</a:t>
            </a:r>
            <a:r>
              <a:rPr lang="en-AU" sz="1800" smtClean="0"/>
              <a:t>, Vol. 27, Nova Science Pub;ishers: New York </a:t>
            </a:r>
          </a:p>
          <a:p>
            <a:pPr eaLnBrk="1" hangingPunct="1"/>
            <a:r>
              <a:rPr lang="en-AU" sz="1800" smtClean="0"/>
              <a:t>Glaser, E. </a:t>
            </a:r>
            <a:r>
              <a:rPr lang="en-GB" sz="1800" smtClean="0"/>
              <a:t>Cultural Divergence or Convergence: What is Better for the Individual, the Group, and the Organisation? Available at http://www.lang.uni-linz.ac.at/Glaser/research/Cultural_divergence.htm</a:t>
            </a:r>
            <a:r>
              <a:rPr lang="en-AU" sz="1800" smtClean="0"/>
              <a:t> </a:t>
            </a:r>
          </a:p>
          <a:p>
            <a:pPr eaLnBrk="1" hangingPunct="1"/>
            <a:r>
              <a:rPr lang="en-AU" sz="1800" smtClean="0"/>
              <a:t>QS Asian University Rankings (2012). Available at </a:t>
            </a:r>
            <a:r>
              <a:rPr lang="en-AU" sz="1800" u="sng" smtClean="0">
                <a:hlinkClick r:id="rId2"/>
              </a:rPr>
              <a:t>http://www.topuniversities.com/university-rankings/asian-university-rankings/2012</a:t>
            </a:r>
            <a:endParaRPr lang="en-AU" sz="1800" smtClean="0"/>
          </a:p>
          <a:p>
            <a:pPr eaLnBrk="1" hangingPunct="1"/>
            <a:r>
              <a:rPr lang="en-AU" sz="1800" smtClean="0"/>
              <a:t>http://mysciencelessons.wordpress.com/2009/07/12/blooms-taxonomy-verb-wheel/ and http://techoverview.wikis.msad52.org/Digital-Taxonomy </a:t>
            </a:r>
          </a:p>
          <a:p>
            <a:pPr eaLnBrk="1" hangingPunct="1"/>
            <a:r>
              <a:rPr lang="en-AU" sz="1800" smtClean="0"/>
              <a:t>Williams, R., de Rassenfosse, G., Jensen, P. &amp; Marginson, S. (2012). U21 Ranking of National Higher Education Systems. A project sponsored by Universitas 21. University of Melbourne. </a:t>
            </a:r>
            <a:r>
              <a:rPr lang="en-AU" sz="1800" u="sng" smtClean="0">
                <a:hlinkClick r:id="rId3"/>
              </a:rPr>
              <a:t>www.universitas21.com/RelatedFile/Download/279</a:t>
            </a:r>
            <a:r>
              <a:rPr lang="en-AU" sz="1800" smtClean="0"/>
              <a:t>, Accessed June 5, 2012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Liên hệ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Ian H Frank – </a:t>
            </a:r>
            <a:r>
              <a:rPr lang="en-AU" smtClean="0">
                <a:hlinkClick r:id="rId2"/>
              </a:rPr>
              <a:t>ianf@fun.ac.jp</a:t>
            </a:r>
            <a:endParaRPr lang="en-AU" smtClean="0"/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Malcolm H Field – </a:t>
            </a:r>
            <a:r>
              <a:rPr lang="en-AU" smtClean="0">
                <a:hlinkClick r:id="rId3"/>
              </a:rPr>
              <a:t>marukomu@fun.ac.jp</a:t>
            </a:r>
            <a:endParaRPr lang="en-AU" smtClean="0"/>
          </a:p>
          <a:p>
            <a:pPr eaLnBrk="1" hangingPunct="1"/>
            <a:endParaRPr lang="en-AU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AU" smtClean="0"/>
              <a:t>Thách thức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Liệt kê ba lý do tại sao những người trong đơn vị, khoa, tổ chức của bạn mong muốn bạn lãnh đạo họ?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79919" y="108235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600">
                <a:solidFill>
                  <a:srgbClr val="92D050"/>
                </a:solidFill>
                <a:latin typeface="Calibri" pitchFamily="-1" charset="0"/>
              </a:rPr>
              <a:t>Place holder for a movie images of perception of future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1698172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600">
                <a:solidFill>
                  <a:srgbClr val="92D050"/>
                </a:solidFill>
                <a:latin typeface="Calibri" pitchFamily="-1" charset="0"/>
              </a:rPr>
              <a:t>Place holder for a movie file of future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pic>
        <p:nvPicPr>
          <p:cNvPr id="3" name="Picture 2" descr="HEADS-UP-Juice-Glasses_10557-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3354388"/>
            <a:ext cx="525621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hadow+art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85738"/>
            <a:ext cx="5208587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eachlear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738" y="0"/>
            <a:ext cx="22272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39950" y="2144713"/>
          <a:ext cx="6756400" cy="4211637"/>
        </p:xfrm>
        <a:graphic>
          <a:graphicData uri="http://schemas.openxmlformats.org/presentationml/2006/ole">
            <p:oleObj spid="_x0000_s21506" name="Document" r:id="rId3" imgW="13756020" imgH="8573697" progId="Word.Document.12">
              <p:link updateAutomatic="1"/>
            </p:oleObj>
          </a:graphicData>
        </a:graphic>
      </p:graphicFrame>
      <p:pic>
        <p:nvPicPr>
          <p:cNvPr id="5" name="Picture 4" descr="imag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" y="274638"/>
            <a:ext cx="63642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pic>
        <p:nvPicPr>
          <p:cNvPr id="22531" name="Picture 2" descr="Screen_shot_2010-08-04_at_11.09.26_AM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88" y="374650"/>
            <a:ext cx="8416211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  <p:pic>
        <p:nvPicPr>
          <p:cNvPr id="23555" name="Picture 2" descr="Screen Shot 2012-06-11 at 4.41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0"/>
            <a:ext cx="8945562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416"/>
          </a:xfrm>
        </p:spPr>
        <p:txBody>
          <a:bodyPr/>
          <a:lstStyle/>
          <a:p>
            <a:pPr eaLnBrk="1" hangingPunct="1"/>
            <a:r>
              <a:rPr lang="en-AU" smtClean="0">
                <a:latin typeface="Arial" pitchFamily="34" charset="0"/>
                <a:cs typeface="Arial" pitchFamily="34" charset="0"/>
              </a:rPr>
              <a:t>Nền giáo dục đại học của Nhật Bản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8416"/>
            <a:ext cx="9144000" cy="6251511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Bảng xếp hạng các hệ thống giáo dục đại học quốc gia U21 của Úc (Willimas, R.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mtClean="0">
                <a:latin typeface="Arial" pitchFamily="34" charset="0"/>
                <a:cs typeface="Arial" pitchFamily="34" charset="0"/>
              </a:rPr>
              <a:t>, 2012) xếp hạng nền giáo dục đại học của Nhật Bản đứng hàng thứ 20.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Theo kết quả cuộc khảo sát các trường đại học Châu Á QS 2011/2012, Trường Đại học Tokyo của Nhật Bản xếp thứ 8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Theo chương trình dành cho sinh viên quốc tế đánh giá PISA 2009, việc sử dụng công nghệ thông tin ở các trường tại Nhật Bản thấp nhất  trong tổ chức hợp tác và phát triển kinh tế.</a:t>
            </a:r>
            <a:endParaRPr lang="en-A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/>
              <a:t>Responding to the 21st Century Demands for Educational Leadership and Management in Higher Education, SEAMEO RETRAC, June 28-29, 2012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857</Words>
  <Application>Microsoft Office PowerPoint</Application>
  <PresentationFormat>On-screen Show (4:3)</PresentationFormat>
  <Paragraphs>62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???</vt:lpstr>
      <vt:lpstr>Xây dựng tương lai:   Phát triển giáo dục</vt:lpstr>
      <vt:lpstr>Thách thức</vt:lpstr>
      <vt:lpstr>Slide 3</vt:lpstr>
      <vt:lpstr>Slide 4</vt:lpstr>
      <vt:lpstr>Slide 5</vt:lpstr>
      <vt:lpstr>Slide 6</vt:lpstr>
      <vt:lpstr>Slide 7</vt:lpstr>
      <vt:lpstr>Slide 8</vt:lpstr>
      <vt:lpstr>Nền giáo dục đại học của Nhật Bản</vt:lpstr>
      <vt:lpstr>Slide 10</vt:lpstr>
      <vt:lpstr>Slide 11</vt:lpstr>
      <vt:lpstr>Slide 12</vt:lpstr>
      <vt:lpstr>CML là các liên kết</vt:lpstr>
      <vt:lpstr>Kết quả</vt:lpstr>
      <vt:lpstr>Các bài học</vt:lpstr>
      <vt:lpstr>Tài liệu tham khảo</vt:lpstr>
      <vt:lpstr>Liên hệ</vt:lpstr>
    </vt:vector>
  </TitlesOfParts>
  <Company>FUN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Future: Developing Education</dc:title>
  <dc:creator>Malcolm Field</dc:creator>
  <cp:lastModifiedBy>dgbao</cp:lastModifiedBy>
  <cp:revision>35</cp:revision>
  <dcterms:created xsi:type="dcterms:W3CDTF">2012-06-19T05:52:21Z</dcterms:created>
  <dcterms:modified xsi:type="dcterms:W3CDTF">2012-06-27T13:22:13Z</dcterms:modified>
</cp:coreProperties>
</file>